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15"/>
  </p:notesMasterIdLst>
  <p:sldIdLst>
    <p:sldId id="287" r:id="rId2"/>
    <p:sldId id="261" r:id="rId3"/>
    <p:sldId id="298" r:id="rId4"/>
    <p:sldId id="294" r:id="rId5"/>
    <p:sldId id="291" r:id="rId6"/>
    <p:sldId id="299" r:id="rId7"/>
    <p:sldId id="292" r:id="rId8"/>
    <p:sldId id="295" r:id="rId9"/>
    <p:sldId id="297" r:id="rId10"/>
    <p:sldId id="293" r:id="rId11"/>
    <p:sldId id="290" r:id="rId12"/>
    <p:sldId id="288" r:id="rId13"/>
    <p:sldId id="274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60" d="100"/>
          <a:sy n="60" d="100"/>
        </p:scale>
        <p:origin x="-1440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D62B9-424E-464E-B304-2DF6C76D486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ACEFDB-A75C-4B55-8FEE-F92EE74234C8}">
      <dgm:prSet phldrT="[Текст]" custT="1"/>
      <dgm:spPr>
        <a:xfrm>
          <a:off x="1890" y="1358663"/>
          <a:ext cx="1847314" cy="875301"/>
        </a:xfrm>
        <a:solidFill>
          <a:sysClr val="windowText" lastClr="000000">
            <a:lumMod val="50000"/>
            <a:lumOff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шаг</a:t>
          </a:r>
          <a:endParaRPr lang="ru-RU" sz="3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BA6D2F5-96BE-4DE1-9FC0-CF42A0C032F5}" type="parTrans" cxnId="{C59850EA-4EBE-493B-B22D-7B860CF44A58}">
      <dgm:prSet/>
      <dgm:spPr/>
      <dgm:t>
        <a:bodyPr/>
        <a:lstStyle/>
        <a:p>
          <a:endParaRPr lang="ru-RU"/>
        </a:p>
      </dgm:t>
    </dgm:pt>
    <dgm:pt modelId="{5BB8CB31-21E7-4D78-BC17-256097829970}" type="sibTrans" cxnId="{C59850EA-4EBE-493B-B22D-7B860CF44A58}">
      <dgm:prSet/>
      <dgm:spPr/>
      <dgm:t>
        <a:bodyPr/>
        <a:lstStyle/>
        <a:p>
          <a:endParaRPr lang="ru-RU"/>
        </a:p>
      </dgm:t>
    </dgm:pt>
    <dgm:pt modelId="{3DD388E9-8B9E-4237-8799-E414682BF21B}">
      <dgm:prSet phldrT="[Текст]" custT="1"/>
      <dgm:spPr>
        <a:xfrm>
          <a:off x="1609054" y="1360380"/>
          <a:ext cx="3501623" cy="871867"/>
        </a:xfrm>
        <a:solidFill>
          <a:sysClr val="window" lastClr="FFFFFF">
            <a:lumMod val="85000"/>
            <a:alpha val="90000"/>
          </a:sys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1600" b="1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 Narrow" pitchFamily="34" charset="0"/>
              <a:ea typeface="+mn-ea"/>
              <a:cs typeface="+mn-cs"/>
            </a:rPr>
            <a:t>Оформление полиса </a:t>
          </a:r>
          <a:endParaRPr lang="ru-RU" sz="1600" b="1" dirty="0">
            <a:solidFill>
              <a:sysClr val="windowText" lastClr="000000">
                <a:lumMod val="65000"/>
                <a:lumOff val="35000"/>
              </a:sysClr>
            </a:solidFill>
            <a:latin typeface="Arial Narrow" pitchFamily="34" charset="0"/>
            <a:ea typeface="+mn-ea"/>
            <a:cs typeface="+mn-cs"/>
          </a:endParaRPr>
        </a:p>
      </dgm:t>
    </dgm:pt>
    <dgm:pt modelId="{AD5EBBA2-71EA-4660-8932-98333ADFF221}" type="parTrans" cxnId="{E74B35BE-9D28-4C9E-B5A5-78BDE889515F}">
      <dgm:prSet/>
      <dgm:spPr/>
      <dgm:t>
        <a:bodyPr/>
        <a:lstStyle/>
        <a:p>
          <a:endParaRPr lang="ru-RU"/>
        </a:p>
      </dgm:t>
    </dgm:pt>
    <dgm:pt modelId="{D1844732-57AC-4CAF-9CBD-B78B0D981FA2}" type="sibTrans" cxnId="{E74B35BE-9D28-4C9E-B5A5-78BDE889515F}">
      <dgm:prSet/>
      <dgm:spPr/>
      <dgm:t>
        <a:bodyPr/>
        <a:lstStyle/>
        <a:p>
          <a:endParaRPr lang="ru-RU"/>
        </a:p>
      </dgm:t>
    </dgm:pt>
    <dgm:pt modelId="{B8B12BC6-9EBA-41B8-9876-776B587AC06A}">
      <dgm:prSet phldrT="[Текст]" custT="1"/>
      <dgm:spPr>
        <a:xfrm>
          <a:off x="1744499" y="2353745"/>
          <a:ext cx="3346563" cy="913112"/>
        </a:xfrm>
        <a:solidFill>
          <a:sysClr val="window" lastClr="FFFFFF">
            <a:lumMod val="85000"/>
            <a:alpha val="90000"/>
          </a:sys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1600" b="1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 Narrow" pitchFamily="34" charset="0"/>
              <a:ea typeface="+mn-ea"/>
              <a:cs typeface="+mn-cs"/>
            </a:rPr>
            <a:t>Оплата полиса </a:t>
          </a:r>
          <a:endParaRPr lang="ru-RU" sz="1600" b="1" dirty="0">
            <a:solidFill>
              <a:sysClr val="windowText" lastClr="000000">
                <a:lumMod val="65000"/>
                <a:lumOff val="35000"/>
              </a:sysClr>
            </a:solidFill>
            <a:latin typeface="Arial Narrow" pitchFamily="34" charset="0"/>
            <a:ea typeface="+mn-ea"/>
            <a:cs typeface="+mn-cs"/>
          </a:endParaRPr>
        </a:p>
      </dgm:t>
    </dgm:pt>
    <dgm:pt modelId="{3F378A9E-F43F-46CC-9D53-5CFB46E63A16}" type="sibTrans" cxnId="{21798222-AC8B-456B-979F-DDD1359AC830}">
      <dgm:prSet/>
      <dgm:spPr/>
      <dgm:t>
        <a:bodyPr/>
        <a:lstStyle/>
        <a:p>
          <a:endParaRPr lang="ru-RU"/>
        </a:p>
      </dgm:t>
    </dgm:pt>
    <dgm:pt modelId="{C5EDB346-B54F-4E88-BCD2-B91FED45D029}" type="parTrans" cxnId="{21798222-AC8B-456B-979F-DDD1359AC830}">
      <dgm:prSet/>
      <dgm:spPr/>
      <dgm:t>
        <a:bodyPr/>
        <a:lstStyle/>
        <a:p>
          <a:endParaRPr lang="ru-RU"/>
        </a:p>
      </dgm:t>
    </dgm:pt>
    <dgm:pt modelId="{7A3CFE3E-4E83-452A-AD87-485FE7D97458}">
      <dgm:prSet phldrT="[Текст]" custT="1"/>
      <dgm:spPr>
        <a:xfrm>
          <a:off x="1890" y="2337414"/>
          <a:ext cx="1982759" cy="945773"/>
        </a:xfrm>
        <a:solidFill>
          <a:sysClr val="windowText" lastClr="000000">
            <a:lumMod val="50000"/>
            <a:lumOff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3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шаг</a:t>
          </a:r>
          <a:endParaRPr lang="ru-RU" sz="3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704035D-D079-4C02-9E45-4A71CD8D87AF}" type="sibTrans" cxnId="{711AA58E-4880-487C-87E9-F52A75717204}">
      <dgm:prSet/>
      <dgm:spPr/>
      <dgm:t>
        <a:bodyPr/>
        <a:lstStyle/>
        <a:p>
          <a:endParaRPr lang="ru-RU"/>
        </a:p>
      </dgm:t>
    </dgm:pt>
    <dgm:pt modelId="{6C632C73-0A1F-4B59-82DF-F48A35A09115}" type="parTrans" cxnId="{711AA58E-4880-487C-87E9-F52A75717204}">
      <dgm:prSet/>
      <dgm:spPr/>
      <dgm:t>
        <a:bodyPr/>
        <a:lstStyle/>
        <a:p>
          <a:endParaRPr lang="ru-RU"/>
        </a:p>
      </dgm:t>
    </dgm:pt>
    <dgm:pt modelId="{660DFAED-F489-4A8C-A85C-884C5361AB27}" type="pres">
      <dgm:prSet presAssocID="{5BED62B9-424E-464E-B304-2DF6C76D486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BC2B76-BFEF-433D-BE72-FD7BB9AB3487}" type="pres">
      <dgm:prSet presAssocID="{21ACEFDB-A75C-4B55-8FEE-F92EE74234C8}" presName="horFlow" presStyleCnt="0"/>
      <dgm:spPr/>
    </dgm:pt>
    <dgm:pt modelId="{3666CD70-2C67-46A3-9544-CA10FA877980}" type="pres">
      <dgm:prSet presAssocID="{21ACEFDB-A75C-4B55-8FEE-F92EE74234C8}" presName="bigChev" presStyleLbl="node1" presStyleIdx="0" presStyleCnt="2" custScaleY="118456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1DE041E-AEAB-456D-B444-4AE784FBC77F}" type="pres">
      <dgm:prSet presAssocID="{AD5EBBA2-71EA-4660-8932-98333ADFF221}" presName="parTrans" presStyleCnt="0"/>
      <dgm:spPr/>
    </dgm:pt>
    <dgm:pt modelId="{A98A3492-576E-4076-BC48-E889D8D33604}" type="pres">
      <dgm:prSet presAssocID="{3DD388E9-8B9E-4237-8799-E414682BF21B}" presName="node" presStyleLbl="alignAccFollowNode1" presStyleIdx="0" presStyleCnt="2" custScaleX="228376" custScaleY="14215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8270E2F-8992-4979-87D1-E0C2EA8C4E35}" type="pres">
      <dgm:prSet presAssocID="{21ACEFDB-A75C-4B55-8FEE-F92EE74234C8}" presName="vSp" presStyleCnt="0"/>
      <dgm:spPr/>
    </dgm:pt>
    <dgm:pt modelId="{5B1C67AB-7274-41EB-B973-03EDB2EAE303}" type="pres">
      <dgm:prSet presAssocID="{7A3CFE3E-4E83-452A-AD87-485FE7D97458}" presName="horFlow" presStyleCnt="0"/>
      <dgm:spPr/>
    </dgm:pt>
    <dgm:pt modelId="{2909A013-7261-4320-909B-0519F8D97964}" type="pres">
      <dgm:prSet presAssocID="{7A3CFE3E-4E83-452A-AD87-485FE7D97458}" presName="bigChev" presStyleLbl="node1" presStyleIdx="1" presStyleCnt="2" custScaleX="107332" custScaleY="127993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450D6BA8-9B42-41E6-98FA-D5A193D0C045}" type="pres">
      <dgm:prSet presAssocID="{C5EDB346-B54F-4E88-BCD2-B91FED45D029}" presName="parTrans" presStyleCnt="0"/>
      <dgm:spPr/>
    </dgm:pt>
    <dgm:pt modelId="{D93E9F00-F722-403B-8ED3-86E7D3E8DC33}" type="pres">
      <dgm:prSet presAssocID="{B8B12BC6-9EBA-41B8-9876-776B587AC06A}" presName="node" presStyleLbl="alignAccFollowNode1" presStyleIdx="1" presStyleCnt="2" custScaleX="218263" custScaleY="14888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7A4AFBB9-C0B1-4276-9BEC-0FADB8CD6E1D}" type="presOf" srcId="{5BED62B9-424E-464E-B304-2DF6C76D4868}" destId="{660DFAED-F489-4A8C-A85C-884C5361AB27}" srcOrd="0" destOrd="0" presId="urn:microsoft.com/office/officeart/2005/8/layout/lProcess3"/>
    <dgm:cxn modelId="{96C4EEA5-F505-4CCD-BCA7-B2A169CCF4F3}" type="presOf" srcId="{3DD388E9-8B9E-4237-8799-E414682BF21B}" destId="{A98A3492-576E-4076-BC48-E889D8D33604}" srcOrd="0" destOrd="0" presId="urn:microsoft.com/office/officeart/2005/8/layout/lProcess3"/>
    <dgm:cxn modelId="{15C59BF7-274B-4968-BDEC-21E45786E64B}" type="presOf" srcId="{21ACEFDB-A75C-4B55-8FEE-F92EE74234C8}" destId="{3666CD70-2C67-46A3-9544-CA10FA877980}" srcOrd="0" destOrd="0" presId="urn:microsoft.com/office/officeart/2005/8/layout/lProcess3"/>
    <dgm:cxn modelId="{C59850EA-4EBE-493B-B22D-7B860CF44A58}" srcId="{5BED62B9-424E-464E-B304-2DF6C76D4868}" destId="{21ACEFDB-A75C-4B55-8FEE-F92EE74234C8}" srcOrd="0" destOrd="0" parTransId="{7BA6D2F5-96BE-4DE1-9FC0-CF42A0C032F5}" sibTransId="{5BB8CB31-21E7-4D78-BC17-256097829970}"/>
    <dgm:cxn modelId="{E74B35BE-9D28-4C9E-B5A5-78BDE889515F}" srcId="{21ACEFDB-A75C-4B55-8FEE-F92EE74234C8}" destId="{3DD388E9-8B9E-4237-8799-E414682BF21B}" srcOrd="0" destOrd="0" parTransId="{AD5EBBA2-71EA-4660-8932-98333ADFF221}" sibTransId="{D1844732-57AC-4CAF-9CBD-B78B0D981FA2}"/>
    <dgm:cxn modelId="{2468FE8F-D44F-40BE-A550-737D76AB4FC1}" type="presOf" srcId="{7A3CFE3E-4E83-452A-AD87-485FE7D97458}" destId="{2909A013-7261-4320-909B-0519F8D97964}" srcOrd="0" destOrd="0" presId="urn:microsoft.com/office/officeart/2005/8/layout/lProcess3"/>
    <dgm:cxn modelId="{FBE8F7B4-C900-4981-992F-41A747F695FA}" type="presOf" srcId="{B8B12BC6-9EBA-41B8-9876-776B587AC06A}" destId="{D93E9F00-F722-403B-8ED3-86E7D3E8DC33}" srcOrd="0" destOrd="0" presId="urn:microsoft.com/office/officeart/2005/8/layout/lProcess3"/>
    <dgm:cxn modelId="{711AA58E-4880-487C-87E9-F52A75717204}" srcId="{5BED62B9-424E-464E-B304-2DF6C76D4868}" destId="{7A3CFE3E-4E83-452A-AD87-485FE7D97458}" srcOrd="1" destOrd="0" parTransId="{6C632C73-0A1F-4B59-82DF-F48A35A09115}" sibTransId="{6704035D-D079-4C02-9E45-4A71CD8D87AF}"/>
    <dgm:cxn modelId="{21798222-AC8B-456B-979F-DDD1359AC830}" srcId="{7A3CFE3E-4E83-452A-AD87-485FE7D97458}" destId="{B8B12BC6-9EBA-41B8-9876-776B587AC06A}" srcOrd="0" destOrd="0" parTransId="{C5EDB346-B54F-4E88-BCD2-B91FED45D029}" sibTransId="{3F378A9E-F43F-46CC-9D53-5CFB46E63A16}"/>
    <dgm:cxn modelId="{5328675B-D9CC-480E-8E2C-DA46A4EB9B51}" type="presParOf" srcId="{660DFAED-F489-4A8C-A85C-884C5361AB27}" destId="{ECBC2B76-BFEF-433D-BE72-FD7BB9AB3487}" srcOrd="0" destOrd="0" presId="urn:microsoft.com/office/officeart/2005/8/layout/lProcess3"/>
    <dgm:cxn modelId="{E034FD95-75EF-40F3-AA37-2F784F69EA58}" type="presParOf" srcId="{ECBC2B76-BFEF-433D-BE72-FD7BB9AB3487}" destId="{3666CD70-2C67-46A3-9544-CA10FA877980}" srcOrd="0" destOrd="0" presId="urn:microsoft.com/office/officeart/2005/8/layout/lProcess3"/>
    <dgm:cxn modelId="{2AB83D65-C771-4005-8B81-90F8ACEFF6CE}" type="presParOf" srcId="{ECBC2B76-BFEF-433D-BE72-FD7BB9AB3487}" destId="{D1DE041E-AEAB-456D-B444-4AE784FBC77F}" srcOrd="1" destOrd="0" presId="urn:microsoft.com/office/officeart/2005/8/layout/lProcess3"/>
    <dgm:cxn modelId="{38AA1E31-800E-465E-8874-42FF936C7A3C}" type="presParOf" srcId="{ECBC2B76-BFEF-433D-BE72-FD7BB9AB3487}" destId="{A98A3492-576E-4076-BC48-E889D8D33604}" srcOrd="2" destOrd="0" presId="urn:microsoft.com/office/officeart/2005/8/layout/lProcess3"/>
    <dgm:cxn modelId="{B23C817D-5B9F-4622-88ED-A61EDC0CB617}" type="presParOf" srcId="{660DFAED-F489-4A8C-A85C-884C5361AB27}" destId="{78270E2F-8992-4979-87D1-E0C2EA8C4E35}" srcOrd="1" destOrd="0" presId="urn:microsoft.com/office/officeart/2005/8/layout/lProcess3"/>
    <dgm:cxn modelId="{6CA6F8F6-029D-4A05-AF36-31A406784FDA}" type="presParOf" srcId="{660DFAED-F489-4A8C-A85C-884C5361AB27}" destId="{5B1C67AB-7274-41EB-B973-03EDB2EAE303}" srcOrd="2" destOrd="0" presId="urn:microsoft.com/office/officeart/2005/8/layout/lProcess3"/>
    <dgm:cxn modelId="{3227B1A4-9264-4DB0-ADB8-AE12A971E8E5}" type="presParOf" srcId="{5B1C67AB-7274-41EB-B973-03EDB2EAE303}" destId="{2909A013-7261-4320-909B-0519F8D97964}" srcOrd="0" destOrd="0" presId="urn:microsoft.com/office/officeart/2005/8/layout/lProcess3"/>
    <dgm:cxn modelId="{643EC7BA-F3C5-4DB3-9866-0BA869D73D52}" type="presParOf" srcId="{5B1C67AB-7274-41EB-B973-03EDB2EAE303}" destId="{450D6BA8-9B42-41E6-98FA-D5A193D0C045}" srcOrd="1" destOrd="0" presId="urn:microsoft.com/office/officeart/2005/8/layout/lProcess3"/>
    <dgm:cxn modelId="{92951717-CE56-4170-96DC-18B7E0B1DB74}" type="presParOf" srcId="{5B1C67AB-7274-41EB-B973-03EDB2EAE303}" destId="{D93E9F00-F722-403B-8ED3-86E7D3E8DC3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6CD70-2C67-46A3-9544-CA10FA877980}">
      <dsp:nvSpPr>
        <dsp:cNvPr id="0" name=""/>
        <dsp:cNvSpPr/>
      </dsp:nvSpPr>
      <dsp:spPr>
        <a:xfrm>
          <a:off x="1759" y="939499"/>
          <a:ext cx="1719687" cy="814828"/>
        </a:xfrm>
        <a:prstGeom prst="chevron">
          <a:avLst/>
        </a:prstGeom>
        <a:solidFill>
          <a:sysClr val="windowText" lastClr="000000">
            <a:lumMod val="50000"/>
            <a:lumOff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шаг</a:t>
          </a:r>
          <a:endParaRPr lang="ru-RU" sz="3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9173" y="939499"/>
        <a:ext cx="904859" cy="814828"/>
      </dsp:txXfrm>
    </dsp:sp>
    <dsp:sp modelId="{A98A3492-576E-4076-BC48-E889D8D33604}">
      <dsp:nvSpPr>
        <dsp:cNvPr id="0" name=""/>
        <dsp:cNvSpPr/>
      </dsp:nvSpPr>
      <dsp:spPr>
        <a:xfrm>
          <a:off x="1497887" y="941098"/>
          <a:ext cx="3259702" cy="811631"/>
        </a:xfrm>
        <a:prstGeom prst="chevron">
          <a:avLst/>
        </a:prstGeom>
        <a:solidFill>
          <a:sysClr val="window" lastClr="FFFFFF">
            <a:lumMod val="85000"/>
            <a:alpha val="90000"/>
          </a:sys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 Narrow" pitchFamily="34" charset="0"/>
              <a:ea typeface="+mn-ea"/>
              <a:cs typeface="+mn-cs"/>
            </a:rPr>
            <a:t>Оформление полиса </a:t>
          </a:r>
          <a:endParaRPr lang="ru-RU" sz="1600" b="1" kern="1200" dirty="0">
            <a:solidFill>
              <a:sysClr val="windowText" lastClr="000000">
                <a:lumMod val="65000"/>
                <a:lumOff val="35000"/>
              </a:sysClr>
            </a:solidFill>
            <a:latin typeface="Arial Narrow" pitchFamily="34" charset="0"/>
            <a:ea typeface="+mn-ea"/>
            <a:cs typeface="+mn-cs"/>
          </a:endParaRPr>
        </a:p>
      </dsp:txBody>
      <dsp:txXfrm>
        <a:off x="1903703" y="941098"/>
        <a:ext cx="2448071" cy="811631"/>
      </dsp:txXfrm>
    </dsp:sp>
    <dsp:sp modelId="{2909A013-7261-4320-909B-0519F8D97964}">
      <dsp:nvSpPr>
        <dsp:cNvPr id="0" name=""/>
        <dsp:cNvSpPr/>
      </dsp:nvSpPr>
      <dsp:spPr>
        <a:xfrm>
          <a:off x="1759" y="1850631"/>
          <a:ext cx="1845774" cy="880431"/>
        </a:xfrm>
        <a:prstGeom prst="chevron">
          <a:avLst/>
        </a:prstGeom>
        <a:solidFill>
          <a:sysClr val="windowText" lastClr="000000">
            <a:lumMod val="50000"/>
            <a:lumOff val="50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шаг</a:t>
          </a:r>
          <a:endParaRPr lang="ru-RU" sz="3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1975" y="1850631"/>
        <a:ext cx="965343" cy="880431"/>
      </dsp:txXfrm>
    </dsp:sp>
    <dsp:sp modelId="{D93E9F00-F722-403B-8ED3-86E7D3E8DC33}">
      <dsp:nvSpPr>
        <dsp:cNvPr id="0" name=""/>
        <dsp:cNvSpPr/>
      </dsp:nvSpPr>
      <dsp:spPr>
        <a:xfrm>
          <a:off x="1623975" y="1865833"/>
          <a:ext cx="3115355" cy="850026"/>
        </a:xfrm>
        <a:prstGeom prst="chevron">
          <a:avLst/>
        </a:prstGeom>
        <a:solidFill>
          <a:sysClr val="window" lastClr="FFFFFF">
            <a:lumMod val="85000"/>
            <a:alpha val="90000"/>
          </a:sys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 Narrow" pitchFamily="34" charset="0"/>
              <a:ea typeface="+mn-ea"/>
              <a:cs typeface="+mn-cs"/>
            </a:rPr>
            <a:t>Оплата полиса </a:t>
          </a:r>
          <a:endParaRPr lang="ru-RU" sz="1600" b="1" kern="1200" dirty="0">
            <a:solidFill>
              <a:sysClr val="windowText" lastClr="000000">
                <a:lumMod val="65000"/>
                <a:lumOff val="35000"/>
              </a:sysClr>
            </a:solidFill>
            <a:latin typeface="Arial Narrow" pitchFamily="34" charset="0"/>
            <a:ea typeface="+mn-ea"/>
            <a:cs typeface="+mn-cs"/>
          </a:endParaRPr>
        </a:p>
      </dsp:txBody>
      <dsp:txXfrm>
        <a:off x="2048988" y="1865833"/>
        <a:ext cx="2265329" cy="850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512" tIns="45756" rIns="91512" bIns="457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512" tIns="45756" rIns="91512" bIns="45756" rtlCol="0"/>
          <a:lstStyle>
            <a:lvl1pPr algn="r">
              <a:defRPr sz="1200"/>
            </a:lvl1pPr>
          </a:lstStyle>
          <a:p>
            <a:fld id="{F43A1CCC-153E-460B-84F3-8390427030A4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2" tIns="45756" rIns="91512" bIns="457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512" tIns="45756" rIns="91512" bIns="457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6412"/>
          </a:xfrm>
          <a:prstGeom prst="rect">
            <a:avLst/>
          </a:prstGeom>
        </p:spPr>
        <p:txBody>
          <a:bodyPr vert="horz" lIns="91512" tIns="45756" rIns="91512" bIns="457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2"/>
          </a:xfrm>
          <a:prstGeom prst="rect">
            <a:avLst/>
          </a:prstGeom>
        </p:spPr>
        <p:txBody>
          <a:bodyPr vert="horz" lIns="91512" tIns="45756" rIns="91512" bIns="45756" rtlCol="0" anchor="b"/>
          <a:lstStyle>
            <a:lvl1pPr algn="r">
              <a:defRPr sz="1200"/>
            </a:lvl1pPr>
          </a:lstStyle>
          <a:p>
            <a:fld id="{98F92B52-EB8B-4702-9F97-1DB3FDBCE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7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3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5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0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2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8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3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5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9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8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2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6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0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1.jpeg"/><Relationship Id="rId5" Type="http://schemas.openxmlformats.org/officeDocument/2006/relationships/diagramData" Target="../diagrams/data1.xml"/><Relationship Id="rId10" Type="http://schemas.openxmlformats.org/officeDocument/2006/relationships/hyperlink" Target="http://images.yandex.ru/yandsearch?p=1&amp;text=%D1%82%D1%80%D0%B8%20%D1%82%D0%B5%D1%85%D0%BD%D0%BE%D0%BB%D0%BE%D0%B3%D0%B8%D1%87%D0%B5%D1%81%D0%BA%D0%B8%D1%85%20%D1%81%D1%82%D1%83%D0%BF%D0%B5%D0%BD%D0%B8&amp;img_url=http://art-terapya.yamoya.com/images/put-k-uspehu.jpg&amp;pos=41&amp;uinfo=sw-1424-sh-803-fw-1199-fh-597-pd-1&amp;rpt=simage" TargetMode="Externa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haso.ru/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hyperlink" Target="http://images.yandex.ru/yandsearch?p=2&amp;text=%D1%84%D0%BE%D1%82%D0%BE%D0%B3%D1%80%D0%B0%D1%84%D0%B8%D0%B8%20%D0%BB%D0%B5%D1%81%D0%B0%20%D0%B8%20%D0%BC%D0%B5%D0%B4%D0%B8%D1%86%D0%B8%D0%BD%D1%8B&amp;fp=2&amp;pos=73&amp;uinfo=ww-1006-wh-722-fw-781-fh-516-pd-1&amp;rpt=simage&amp;img_url=http://static.diary.ru/userdir/1/3/2/9/132903/79681674.jpg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hyperlink" Target="http://images.yandex.ru/yandsearch?text=%D0%BC%D0%B5%D0%B4%D0%B8%D1%86%D0%B8%D0%BD%D1%81%D0%BA%D0%B8%D0%B5%20%D1%84%D0%BE%D1%82%D0%BE%D0%B3%D1%80%D0%B0%D1%84%D0%B8%D0%B8&amp;fp=0&amp;img_url=http://creative.allmedia.ru/arc/300x225/photo_58643_%7b31A9090E-B7C8-461A-856A-4835BE7BB5F1%7d.jpg&amp;pos=5&amp;uinfo=ww-1006-wh-722-fw-781-fh-516-pd-1&amp;rpt=simage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hyperlink" Target="http://images.yandex.ru/yandsearch?p=2&amp;text=%D1%84%D0%BE%D1%82%D0%BE%D0%B3%D1%80%D0%B0%D1%84%D0%B8%D0%B8%20%D0%B4%D0%B5%D0%BD%D0%B5%D0%B3%20%D0%B2%20%D1%85%D0%BE%D1%80%D0%BE%D1%88%D0%B5%D0%BC%20%D0%BA%D0%B0%D1%87%D0%B5%D1%81%D1%82%D0%B2%D0%B5&amp;fp=2&amp;img_url=http://gazeta.a42.ru/images/cache/22156_jpg_4dc578ff9c78139c88421276a750b029.jpg&amp;pos=84&amp;uinfo=ww-1006-wh-722-fw-781-fh-516-pd-1&amp;rpt=simage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4664"/>
            <a:ext cx="8229600" cy="1820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Страховая медицинская программа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«Стоп клещ + несчастный случай»</a:t>
            </a:r>
            <a:endParaRPr lang="ru-RU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11"/>
            <a:ext cx="70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57957" y="384664"/>
            <a:ext cx="7931995" cy="12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972"/>
            <a:ext cx="6984776" cy="426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35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96709"/>
            <a:ext cx="7880510" cy="340004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ГДЕ МОЖНО ПОЛУЧИТЬ МЕДИЦИНСКУЮ ПОМОЩЬ?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59496"/>
            <a:ext cx="8638433" cy="5509864"/>
          </a:xfrm>
        </p:spPr>
        <p:txBody>
          <a:bodyPr anchor="t">
            <a:no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Более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300 пунктов серопрофилактики в 180 городах и населенных пунктах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РФ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Гарантируемое Централизованное обеспечение иммуноглобулином пунктов серопрофилактики от Сахалина до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Калининграда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endParaRPr lang="ru-RU" sz="1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11"/>
            <a:ext cx="70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76018"/>
            <a:ext cx="7846345" cy="1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61206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96709"/>
            <a:ext cx="7880510" cy="340004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Почему нужно покупать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полис «Стоп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Клещ+НС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ЖАСО?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638433" cy="3528392"/>
          </a:xfrm>
        </p:spPr>
        <p:txBody>
          <a:bodyPr anchor="t">
            <a:no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Действие страхового полиса на всей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территории РФ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Полис действует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в течении 1 года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Наличие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круглосуточной бесплатной горячей линии 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Конкурентоспособный участник страхового рынка, входящий в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ТОП-3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страховых организаций  России по ДМС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Включен в Федеральный список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добросовестных поставщиков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Российской экономики за 2013 год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В рейтинге лояльности к своим клиентам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первое место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среди крупных страховых компаний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endParaRPr lang="ru-RU" sz="1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11"/>
            <a:ext cx="70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76018"/>
            <a:ext cx="7846345" cy="1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5975350" cy="19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96708"/>
            <a:ext cx="7880510" cy="772051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Каков порядок оформления договора страхования </a:t>
            </a:r>
            <a:b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 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ЖАСО по продукту «Стоп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клещ+НС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»?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11"/>
            <a:ext cx="70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76018"/>
            <a:ext cx="7846345" cy="1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33419446"/>
              </p:ext>
            </p:extLst>
          </p:nvPr>
        </p:nvGraphicFramePr>
        <p:xfrm>
          <a:off x="604738" y="2060848"/>
          <a:ext cx="4759350" cy="367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2" descr="http://im5-tub-ru.yandex.net/i?id=395968037-01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62926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1628800"/>
            <a:ext cx="712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Всего 2 шага для оформления полиса и защите Вашего здоровья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76018"/>
            <a:ext cx="7846345" cy="1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11"/>
            <a:ext cx="70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20415" y="485836"/>
            <a:ext cx="7969631" cy="616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2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 кому и куда обратиться в </a:t>
            </a:r>
            <a:r>
              <a:rPr lang="ru-RU" sz="22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оао</a:t>
            </a:r>
            <a:r>
              <a:rPr lang="ru-RU" sz="22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«ЖАСО»? </a:t>
            </a:r>
            <a:endParaRPr lang="ru-RU" sz="22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4437112"/>
            <a:ext cx="5832984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Часы </a:t>
            </a: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работы офиса: понедельник- </a:t>
            </a:r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четверг </a:t>
            </a: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с </a:t>
            </a:r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9 час  </a:t>
            </a: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д</a:t>
            </a:r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о 18 час, пятница с 9 час до 17-30 час </a:t>
            </a: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выходные: суббота и воскресенье</a:t>
            </a:r>
          </a:p>
          <a:p>
            <a:pPr algn="ctr"/>
            <a:endParaRPr lang="en-US" sz="1400" b="1" u="sng" dirty="0">
              <a:solidFill>
                <a:srgbClr val="4D4D4D"/>
              </a:solidFill>
              <a:latin typeface="Arial Narrow" pitchFamily="34" charset="0"/>
              <a:cs typeface="Arial" pitchFamily="34" charset="0"/>
              <a:hlinkClick r:id="rId5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tabLst>
                <a:tab pos="0" algn="l"/>
              </a:tabLst>
            </a:pPr>
            <a:endParaRPr lang="ru-RU" sz="1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tabLst>
                <a:tab pos="0" algn="l"/>
              </a:tabLst>
            </a:pP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Лицензия  </a:t>
            </a:r>
            <a:r>
              <a:rPr lang="ru-RU" sz="14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Федеральной службы страхового надзора </a:t>
            </a:r>
            <a:endParaRPr lang="ru-RU" sz="14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tabLst>
                <a:tab pos="0" algn="l"/>
              </a:tabLst>
            </a:pP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на </a:t>
            </a:r>
            <a:r>
              <a:rPr lang="ru-RU" sz="1400" b="1" dirty="0">
                <a:solidFill>
                  <a:srgbClr val="FF0000"/>
                </a:solidFill>
                <a:latin typeface="Arial Narrow" pitchFamily="34" charset="0"/>
              </a:rPr>
              <a:t>осуществление страхования С № 0263 77</a:t>
            </a: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tabLst>
                <a:tab pos="0" algn="l"/>
              </a:tabLst>
            </a:pP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 Narrow" pitchFamily="34" charset="0"/>
              </a:rPr>
              <a:t>выдана 29 мая 2008 года (бессрочная</a:t>
            </a: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tabLst>
                <a:tab pos="0" algn="l"/>
              </a:tabLst>
            </a:pP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tabLst>
                <a:tab pos="0" algn="l"/>
              </a:tabLst>
            </a:pPr>
            <a:endParaRPr lang="ru-RU" sz="1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tabLst>
                <a:tab pos="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www.zhaso.ru</a:t>
            </a:r>
            <a:endParaRPr lang="ru-RU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043608" y="1484784"/>
            <a:ext cx="7200800" cy="28083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 офисе продаж ОАО «ЖАСО» 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ЕКАТЕРИНБУРГСКИЙ    ФИЛИАЛ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г. Екатеринбург,  ул.  Урицкого, 7 </a:t>
            </a:r>
          </a:p>
          <a:p>
            <a:pPr>
              <a:buFontTx/>
              <a:buNone/>
            </a:pPr>
            <a:endParaRPr lang="en-US" sz="28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ТЕЛ.</a:t>
            </a:r>
            <a:r>
              <a:rPr lang="en-US" sz="2800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:</a:t>
            </a:r>
            <a:r>
              <a:rPr lang="ru-RU" sz="2800" b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377 – 02 - 89</a:t>
            </a:r>
          </a:p>
          <a:p>
            <a:pPr>
              <a:buFontTx/>
              <a:buNone/>
            </a:pPr>
            <a:endParaRPr lang="en-US" sz="28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ru-RU" sz="2000" b="1" dirty="0" smtClean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76018"/>
            <a:ext cx="7846345" cy="1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11"/>
            <a:ext cx="70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76" y="1052736"/>
            <a:ext cx="903649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1200"/>
              </a:spcAft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Зачем нужна 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страховая программа </a:t>
            </a:r>
          </a:p>
          <a:p>
            <a:pPr algn="ctr">
              <a:lnSpc>
                <a:spcPct val="70000"/>
              </a:lnSpc>
              <a:spcAft>
                <a:spcPts val="1200"/>
              </a:spcAft>
            </a:pP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«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Стоп клещ+ НС»?</a:t>
            </a:r>
          </a:p>
          <a:p>
            <a:pPr algn="ctr">
              <a:spcAft>
                <a:spcPts val="1200"/>
              </a:spcAft>
            </a:pP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Что предусматривает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программа «Стоп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клещ + НС»?</a:t>
            </a:r>
          </a:p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Какая ответственность Страховщика?</a:t>
            </a:r>
          </a:p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Сколько стоит страховка в ЖАСО?</a:t>
            </a:r>
          </a:p>
          <a:p>
            <a:pPr algn="ctr">
              <a:spcAft>
                <a:spcPts val="1200"/>
              </a:spcAft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Где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можно получить медицинскую помощь? </a:t>
            </a:r>
          </a:p>
          <a:p>
            <a:pPr algn="ctr">
              <a:spcAft>
                <a:spcPts val="1200"/>
              </a:spcAft>
            </a:pP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Почему 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нужно покупать полис в ЖАСО?</a:t>
            </a:r>
          </a:p>
          <a:p>
            <a:pPr algn="ctr">
              <a:spcAft>
                <a:spcPts val="600"/>
              </a:spcAft>
            </a:pP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Как 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купить 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полис в 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ЖАСО?</a:t>
            </a:r>
          </a:p>
        </p:txBody>
      </p:sp>
    </p:spTree>
    <p:extLst>
      <p:ext uri="{BB962C8B-B14F-4D97-AF65-F5344CB8AC3E}">
        <p14:creationId xmlns:p14="http://schemas.microsoft.com/office/powerpoint/2010/main" val="27726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96709"/>
            <a:ext cx="7117178" cy="391743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Зачем нужна страховка «Стоп </a:t>
            </a:r>
            <a:r>
              <a:rPr lang="ru-RU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клещ+НС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»?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11"/>
            <a:ext cx="70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76018"/>
            <a:ext cx="7846345" cy="1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6276" y="7037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8649" y="1562306"/>
            <a:ext cx="31683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Arial Narrow" pitchFamily="34" charset="0"/>
              </a:rPr>
              <a:t>По данным </a:t>
            </a:r>
            <a:r>
              <a:rPr lang="ru-RU" sz="2200" b="1" dirty="0" err="1" smtClean="0">
                <a:solidFill>
                  <a:prstClr val="black"/>
                </a:solidFill>
                <a:latin typeface="Arial Narrow" pitchFamily="34" charset="0"/>
              </a:rPr>
              <a:t>Роспотребнадзора</a:t>
            </a:r>
            <a:r>
              <a:rPr lang="ru-RU" sz="22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prstClr val="black"/>
                </a:solidFill>
                <a:latin typeface="Arial Narrow" pitchFamily="34" charset="0"/>
              </a:rPr>
              <a:t>в 2013 году </a:t>
            </a:r>
            <a:r>
              <a:rPr lang="ru-RU" sz="2200" b="1" dirty="0">
                <a:solidFill>
                  <a:prstClr val="black"/>
                </a:solidFill>
                <a:latin typeface="Arial Narrow" pitchFamily="34" charset="0"/>
              </a:rPr>
              <a:t>в России зарегистрировано </a:t>
            </a:r>
            <a:r>
              <a:rPr lang="ru-RU" sz="2200" b="1" dirty="0" smtClean="0">
                <a:solidFill>
                  <a:prstClr val="black"/>
                </a:solidFill>
                <a:latin typeface="Arial Narrow" pitchFamily="34" charset="0"/>
              </a:rPr>
              <a:t>2 503 случая заболевания клещевым энцефалитом, </a:t>
            </a:r>
            <a:r>
              <a:rPr lang="ru-RU" sz="2200" b="1" dirty="0">
                <a:solidFill>
                  <a:prstClr val="black"/>
                </a:solidFill>
                <a:latin typeface="Arial Narrow" pitchFamily="34" charset="0"/>
              </a:rPr>
              <a:t>из них </a:t>
            </a:r>
            <a:r>
              <a:rPr lang="ru-RU" sz="2200" b="1" dirty="0">
                <a:solidFill>
                  <a:srgbClr val="FF0000"/>
                </a:solidFill>
                <a:latin typeface="Arial Narrow" pitchFamily="34" charset="0"/>
              </a:rPr>
              <a:t>37 случаев </a:t>
            </a:r>
            <a:r>
              <a:rPr lang="ru-RU" sz="2200" b="1" dirty="0" smtClean="0">
                <a:solidFill>
                  <a:srgbClr val="FF0000"/>
                </a:solidFill>
                <a:latin typeface="Arial Narrow" pitchFamily="34" charset="0"/>
              </a:rPr>
              <a:t>с летальным исходом.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3" y="2060848"/>
            <a:ext cx="482150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8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96709"/>
            <a:ext cx="7117178" cy="340004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Зачем нужна страховка «Стоп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клещ+НС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»?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638433" cy="2736304"/>
          </a:xfrm>
        </p:spPr>
        <p:txBody>
          <a:bodyPr anchor="t">
            <a:noAutofit/>
          </a:bodyPr>
          <a:lstStyle/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При присасывании клеща, проводится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экстренная серопрофилактика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против клещевого энцефалита иммуноглобулином человеческим противоклещевым. Препарат дорогой (затраты на медицинские услуги могут составлять 7 000 рублей и выше)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 и достаточно дефицитный – бывает в наличии далеко не в каждой больнице и аптеке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chemeClr val="tx1"/>
                </a:solidFill>
                <a:latin typeface="Arial Narrow" pitchFamily="34" charset="0"/>
              </a:rPr>
              <a:t>При наличии </a:t>
            </a:r>
            <a:r>
              <a:rPr lang="ru-RU" sz="2200" b="1" dirty="0">
                <a:solidFill>
                  <a:schemeClr val="tx1"/>
                </a:solidFill>
                <a:latin typeface="Arial Narrow" pitchFamily="34" charset="0"/>
              </a:rPr>
              <a:t>страхового полиса – </a:t>
            </a:r>
            <a:r>
              <a:rPr lang="ru-RU" sz="2200" b="1" dirty="0" smtClean="0">
                <a:solidFill>
                  <a:srgbClr val="FF0000"/>
                </a:solidFill>
                <a:latin typeface="Arial Narrow" pitchFamily="34" charset="0"/>
              </a:rPr>
              <a:t>серопрофилактика </a:t>
            </a:r>
            <a:r>
              <a:rPr lang="ru-RU" sz="2200" b="1" dirty="0">
                <a:solidFill>
                  <a:srgbClr val="FF0000"/>
                </a:solidFill>
                <a:latin typeface="Arial Narrow" pitchFamily="34" charset="0"/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  <a:latin typeface="Arial Narrow" pitchFamily="34" charset="0"/>
              </a:rPr>
              <a:t>медицинские услуги</a:t>
            </a:r>
            <a:r>
              <a:rPr lang="ru-RU" sz="2200" b="1" dirty="0" smtClean="0">
                <a:solidFill>
                  <a:schemeClr val="tx1"/>
                </a:solidFill>
                <a:latin typeface="Arial Narrow" pitchFamily="34" charset="0"/>
              </a:rPr>
              <a:t> оказываются бесплатно.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11"/>
            <a:ext cx="70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76018"/>
            <a:ext cx="7846345" cy="1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56795"/>
            <a:ext cx="3434080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96709"/>
            <a:ext cx="7117178" cy="340004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Зачем нужна страховка «Стоп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клещ+НС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»?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4995342" cy="5027985"/>
          </a:xfrm>
        </p:spPr>
        <p:txBody>
          <a:bodyPr anchor="t">
            <a:noAutofit/>
          </a:bodyPr>
          <a:lstStyle/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В случае заболевания клещевым энцефалитом по страховому полису проводится лечение и </a:t>
            </a:r>
            <a:r>
              <a:rPr lang="ru-RU" sz="2200" b="1" dirty="0" smtClean="0">
                <a:solidFill>
                  <a:srgbClr val="FF0000"/>
                </a:solidFill>
                <a:latin typeface="Arial Narrow" pitchFamily="34" charset="0"/>
              </a:rPr>
              <a:t>денежная страховая выплата в размере 15% от страховой </a:t>
            </a:r>
            <a:r>
              <a:rPr lang="ru-RU" sz="2200" b="1" dirty="0">
                <a:solidFill>
                  <a:srgbClr val="FF0000"/>
                </a:solidFill>
                <a:latin typeface="Arial Narrow" pitchFamily="34" charset="0"/>
              </a:rPr>
              <a:t>суммы. 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Arial Narrow" pitchFamily="34" charset="0"/>
              </a:rPr>
              <a:t>При смерти от заболеваний, связанных с укусом клеща выплачивается 100% страховой суммы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за вычетом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выплат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по риску «Установление диагноза «Клещевой энцефалит». </a:t>
            </a:r>
            <a:endParaRPr lang="ru-RU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11"/>
            <a:ext cx="70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76018"/>
            <a:ext cx="7846345" cy="1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11773" y="1413163"/>
            <a:ext cx="2858016" cy="2569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96709"/>
            <a:ext cx="7117178" cy="391743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предусматривает программа «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Стоп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клещ+НС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»?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16276" y="1028636"/>
            <a:ext cx="4319216" cy="5064660"/>
          </a:xfrm>
        </p:spPr>
        <p:txBody>
          <a:bodyPr anchor="t">
            <a:noAutofit/>
          </a:bodyPr>
          <a:lstStyle/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Страховой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продукт «СТОП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КЛЕЩ+НС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»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предоставляет возможность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комбинирования стандартной программы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 по оказанию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медицинской помощи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и лечению заболеваний, передаваемых при укусе иксодового клеща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со страхованием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на случай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установления диагноза «Клещевой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энцефалит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» и смерти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застрахованного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лица в результате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заболеваний, передаваемых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при укусе клеща.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11"/>
            <a:ext cx="70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76018"/>
            <a:ext cx="7846345" cy="1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6276" y="7037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0" name="Picture 2" descr="http://img01.chitalnya.ru/upload/631/8944233194924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01002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96709"/>
            <a:ext cx="7880510" cy="340004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КАКАЯ ОТВЕТСТВЕННОСТЬ ПО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полисУ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«Стоп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Клещ+НС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»?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104456" cy="5184576"/>
          </a:xfrm>
        </p:spPr>
        <p:txBody>
          <a:bodyPr anchor="t"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По добровольному медицинскому страхованию 300 000 рублей,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том числе: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20 000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рублей - при оказании амбулаторно-поликлинической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помощи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80 000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рублей - при оказании стационарной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помощи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200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000 (двести тысяч) рублей – при оказании реабилитационно-восстановительного лечения, в том числе в санаторно-курортных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учреждениях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endParaRPr lang="ru-RU" sz="1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11"/>
            <a:ext cx="70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76018"/>
            <a:ext cx="7846345" cy="1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im3-tub-ru.yandex.net/i?id=420429816-51-72&amp;n=21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4"/>
          <a:stretch/>
        </p:blipFill>
        <p:spPr bwMode="auto">
          <a:xfrm>
            <a:off x="5002176" y="1988840"/>
            <a:ext cx="3456384" cy="349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96709"/>
            <a:ext cx="7880510" cy="340004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КАКАЯ ОТВЕТСТВЕННОСТЬ ПО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полисУ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«Стоп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Клещ+НС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»?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072" y="1340768"/>
            <a:ext cx="3528392" cy="4536504"/>
          </a:xfrm>
        </p:spPr>
        <p:txBody>
          <a:bodyPr anchor="t"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По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страхованию от несчастных случаев и болезней </a:t>
            </a:r>
            <a:endParaRPr lang="ru-RU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страховая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сумма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000 000 рублей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, в том числе: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150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000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рублей – в случае установления диагноза «Клещевой энцефалит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»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1 000 000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рублей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– в случае смерти от заболевания, передаваемого при укусе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клеща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endParaRPr lang="ru-RU" sz="1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11"/>
            <a:ext cx="70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76018"/>
            <a:ext cx="7846345" cy="1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im2-tub-ru.yandex.net/i?id=147635165-04-72&amp;n=21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4642"/>
          <a:stretch/>
        </p:blipFill>
        <p:spPr bwMode="auto">
          <a:xfrm>
            <a:off x="1095695" y="1714342"/>
            <a:ext cx="3496521" cy="35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675" y="533784"/>
            <a:ext cx="7117178" cy="340004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СКОЛЬКО СТОИТ СТРАХОВКА В ЖАСО?</a:t>
            </a: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11"/>
            <a:ext cx="706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76018"/>
            <a:ext cx="7846345" cy="1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304" y="980729"/>
            <a:ext cx="8463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                                                 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                                                  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995891"/>
              </p:ext>
            </p:extLst>
          </p:nvPr>
        </p:nvGraphicFramePr>
        <p:xfrm>
          <a:off x="500136" y="1268760"/>
          <a:ext cx="8033496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888"/>
                <a:gridCol w="3888556"/>
                <a:gridCol w="1800200"/>
                <a:gridCol w="1761852"/>
              </a:tblGrid>
              <a:tr h="130651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 п/п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Филиал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Юридические лица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77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Екатеринбургский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245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4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581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Страховая медицинская программа  «Стоп клещ + несчастный случай»</vt:lpstr>
      <vt:lpstr>Презентация PowerPoint</vt:lpstr>
      <vt:lpstr>Зачем нужна страховка «Стоп клещ+НС»?</vt:lpstr>
      <vt:lpstr>Зачем нужна страховка «Стоп клещ+НС»?</vt:lpstr>
      <vt:lpstr>Зачем нужна страховка «Стоп клещ+НС»?</vt:lpstr>
      <vt:lpstr>Что предусматривает программа «Стоп клещ+НС»?</vt:lpstr>
      <vt:lpstr>КАКАЯ ОТВЕТСТВЕННОСТЬ ПО полисУ «Стоп Клещ+НС»?</vt:lpstr>
      <vt:lpstr>КАКАЯ ОТВЕТСТВЕННОСТЬ ПО полисУ «Стоп Клещ+НС»?</vt:lpstr>
      <vt:lpstr>СКОЛЬКО СТОИТ СТРАХОВКА В ЖАСО?</vt:lpstr>
      <vt:lpstr>ГДЕ МОЖНО ПОЛУЧИТЬ МЕДИЦИНСКУЮ ПОМОЩЬ?</vt:lpstr>
      <vt:lpstr>Почему нужно покупать полис «Стоп Клещ+НС» в ЖАСО?</vt:lpstr>
      <vt:lpstr>Каков порядок оформления договора страхования  в  ЖАСО по продукту «Стоп клещ+НС»?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Савин Сергей Николаевич</dc:creator>
  <cp:lastModifiedBy>Рожекки Таяр Оникович</cp:lastModifiedBy>
  <cp:revision>174</cp:revision>
  <cp:lastPrinted>2014-03-17T10:58:49Z</cp:lastPrinted>
  <dcterms:modified xsi:type="dcterms:W3CDTF">2014-03-24T03:48:14Z</dcterms:modified>
</cp:coreProperties>
</file>